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6637139-E3BA-4D8C-97A8-BDA3D8C41572}">
  <a:tblStyle styleId="{06637139-E3BA-4D8C-97A8-BDA3D8C415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cb4a6d47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cb4a6d47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cb4a6d47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cb4a6d47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cb4a6d47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cb4a6d47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fce97b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fce97b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cb4a6d47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cb4a6d47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cb4a6d47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cb4a6d47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cb4a6d47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cb4a6d47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cb4a6d47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cb4a6d47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cb4a6d47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cb4a6d47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d0bccf3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d0bccf3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cb4a6d47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cb4a6d47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d0bccf36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d0bccf36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cb4a6d47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cb4a6d47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cb4a6d47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cb4a6d47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cb4a6d47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cb4a6d47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cb4a6d47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cb4a6d47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eba6d39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eba6d39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cb4a6d47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cb4a6d47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cb4a6d47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cb4a6d47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cb4a6d47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cb4a6d47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cb4a6d47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cb4a6d47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ea0112ce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ea0112ce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cb4a6d47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cb4a6d47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ea0112ce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ea0112ce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ea0112c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ea0112c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Improving full-text search results on </a:t>
            </a:r>
            <a:r>
              <a:rPr i="1" lang="en-GB" sz="3000"/>
              <a:t>dúchas.ie</a:t>
            </a:r>
            <a:r>
              <a:rPr lang="en-GB" sz="3000"/>
              <a:t> using language technology</a:t>
            </a:r>
            <a:endParaRPr sz="30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Brian Ó Raghallaigh, Kevin Scannell, Meghan Dowling (CLTW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Irish standardisation</a:t>
            </a:r>
            <a:endParaRPr/>
          </a:p>
        </p:txBody>
      </p:sp>
      <p:sp>
        <p:nvSpPr>
          <p:cNvPr id="139" name="Google Shape;139;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Written standard for Irish was established in the 1950’s: An Caighdeán Oifigiúil (Official Standard).</a:t>
            </a:r>
            <a:endParaRPr/>
          </a:p>
          <a:p>
            <a:pPr indent="-311150" lvl="0" marL="457200" rtl="0" algn="l">
              <a:spcBef>
                <a:spcPts val="0"/>
              </a:spcBef>
              <a:spcAft>
                <a:spcPts val="0"/>
              </a:spcAft>
              <a:buSzPts val="1300"/>
              <a:buChar char="●"/>
            </a:pPr>
            <a:r>
              <a:rPr lang="en-GB"/>
              <a:t>Irish standardiser originally developed in 2006 to support lexicographical work.</a:t>
            </a:r>
            <a:endParaRPr/>
          </a:p>
          <a:p>
            <a:pPr indent="-311150" lvl="0" marL="457200" rtl="0" algn="l">
              <a:spcBef>
                <a:spcPts val="0"/>
              </a:spcBef>
              <a:spcAft>
                <a:spcPts val="0"/>
              </a:spcAft>
              <a:buSzPts val="1300"/>
              <a:buChar char="●"/>
            </a:pPr>
            <a:r>
              <a:rPr lang="en-GB"/>
              <a:t>Used by the New English-Irish Dictionary and Royal Irish Academy’s historical dictionary.</a:t>
            </a:r>
            <a:endParaRPr/>
          </a:p>
          <a:p>
            <a:pPr indent="-311150" lvl="0" marL="457200" rtl="0" algn="l">
              <a:spcBef>
                <a:spcPts val="0"/>
              </a:spcBef>
              <a:spcAft>
                <a:spcPts val="0"/>
              </a:spcAft>
              <a:buSzPts val="1300"/>
              <a:buChar char="●"/>
            </a:pPr>
            <a:r>
              <a:rPr lang="en-GB"/>
              <a:t>Views standardisation as a machine translation problem, pre-standard to standard Irish.</a:t>
            </a:r>
            <a:endParaRPr/>
          </a:p>
          <a:p>
            <a:pPr indent="-311150" lvl="0" marL="457200" rtl="0" algn="l">
              <a:spcBef>
                <a:spcPts val="0"/>
              </a:spcBef>
              <a:spcAft>
                <a:spcPts val="0"/>
              </a:spcAft>
              <a:buSzPts val="1300"/>
              <a:buChar char="●"/>
            </a:pPr>
            <a:r>
              <a:rPr lang="en-GB"/>
              <a:t>Simple statistical model suffices in this case (essentially IBM model 1).</a:t>
            </a:r>
            <a:endParaRPr/>
          </a:p>
          <a:p>
            <a:pPr indent="-311150" lvl="0" marL="457200" rtl="0" algn="l">
              <a:spcBef>
                <a:spcPts val="0"/>
              </a:spcBef>
              <a:spcAft>
                <a:spcPts val="0"/>
              </a:spcAft>
              <a:buSzPts val="1300"/>
              <a:buChar char="●"/>
            </a:pPr>
            <a:r>
              <a:rPr lang="en-GB"/>
              <a:t>Notable challenges in our case: errors in source texts (misplaced fadas) and transcription errors.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 translation for Irish</a:t>
            </a:r>
            <a:endParaRPr/>
          </a:p>
        </p:txBody>
      </p:sp>
      <p:sp>
        <p:nvSpPr>
          <p:cNvPr id="145" name="Google Shape;145;p23"/>
          <p:cNvSpPr txBox="1"/>
          <p:nvPr>
            <p:ph idx="1" type="body"/>
          </p:nvPr>
        </p:nvSpPr>
        <p:spPr>
          <a:xfrm>
            <a:off x="729450" y="2078875"/>
            <a:ext cx="42729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Moses-based statistical machine translation.</a:t>
            </a:r>
            <a:endParaRPr/>
          </a:p>
          <a:p>
            <a:pPr indent="-311150" lvl="0" marL="457200" rtl="0" algn="l">
              <a:spcBef>
                <a:spcPts val="0"/>
              </a:spcBef>
              <a:spcAft>
                <a:spcPts val="0"/>
              </a:spcAft>
              <a:buSzPts val="1300"/>
              <a:buChar char="●"/>
            </a:pPr>
            <a:r>
              <a:rPr lang="en-GB"/>
              <a:t>6-gram language model.</a:t>
            </a:r>
            <a:endParaRPr/>
          </a:p>
          <a:p>
            <a:pPr indent="-311150" lvl="0" marL="457200" rtl="0" algn="l">
              <a:spcBef>
                <a:spcPts val="0"/>
              </a:spcBef>
              <a:spcAft>
                <a:spcPts val="0"/>
              </a:spcAft>
              <a:buSzPts val="1300"/>
              <a:buChar char="●"/>
            </a:pPr>
            <a:r>
              <a:rPr lang="en-GB"/>
              <a:t>Hierarchical reordering tables.</a:t>
            </a:r>
            <a:endParaRPr/>
          </a:p>
          <a:p>
            <a:pPr indent="-311150" lvl="0" marL="457200" rtl="0" algn="l">
              <a:spcBef>
                <a:spcPts val="0"/>
              </a:spcBef>
              <a:spcAft>
                <a:spcPts val="0"/>
              </a:spcAft>
              <a:buSzPts val="1300"/>
              <a:buChar char="●"/>
            </a:pPr>
            <a:r>
              <a:rPr lang="en-GB"/>
              <a:t>~108,000 parallel sentences of EN-GA.</a:t>
            </a:r>
            <a:endParaRPr/>
          </a:p>
          <a:p>
            <a:pPr indent="-311150" lvl="0" marL="457200" rtl="0" algn="l">
              <a:spcBef>
                <a:spcPts val="0"/>
              </a:spcBef>
              <a:spcAft>
                <a:spcPts val="0"/>
              </a:spcAft>
              <a:buSzPts val="1300"/>
              <a:buChar char="●"/>
            </a:pPr>
            <a:r>
              <a:rPr lang="en-GB"/>
              <a:t>Text preprocessed (tokenised, truecased, sentence length limited).</a:t>
            </a:r>
            <a:endParaRPr/>
          </a:p>
        </p:txBody>
      </p:sp>
      <p:pic>
        <p:nvPicPr>
          <p:cNvPr descr="Image result for moses machine translation" id="146" name="Google Shape;146;p23"/>
          <p:cNvPicPr preferRelativeResize="0"/>
          <p:nvPr/>
        </p:nvPicPr>
        <p:blipFill>
          <a:blip r:embed="rId3">
            <a:alphaModFix/>
          </a:blip>
          <a:stretch>
            <a:fillRect/>
          </a:stretch>
        </p:blipFill>
        <p:spPr>
          <a:xfrm>
            <a:off x="6207600" y="1915350"/>
            <a:ext cx="2012250" cy="197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152" name="Google Shape;152;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Interested in improving the search engine, so we cast this as an Information Retrieval problem.</a:t>
            </a:r>
            <a:endParaRPr/>
          </a:p>
          <a:p>
            <a:pPr indent="-311150" lvl="0" marL="457200" rtl="0" algn="l">
              <a:spcBef>
                <a:spcPts val="0"/>
              </a:spcBef>
              <a:spcAft>
                <a:spcPts val="0"/>
              </a:spcAft>
              <a:buSzPts val="1300"/>
              <a:buChar char="●"/>
            </a:pPr>
            <a:r>
              <a:rPr lang="en-GB"/>
              <a:t>Used actual search engine logs to select 72 Irish language queries manually matched to 20 topics.</a:t>
            </a:r>
            <a:endParaRPr/>
          </a:p>
          <a:p>
            <a:pPr indent="-311150" lvl="0" marL="457200" rtl="0" algn="l">
              <a:spcBef>
                <a:spcPts val="0"/>
              </a:spcBef>
              <a:spcAft>
                <a:spcPts val="0"/>
              </a:spcAft>
              <a:buSzPts val="1300"/>
              <a:buChar char="●"/>
            </a:pPr>
            <a:r>
              <a:rPr lang="en-GB"/>
              <a:t>100 English and 100 Irish transcriptions randomly selected from each topic.</a:t>
            </a:r>
            <a:endParaRPr/>
          </a:p>
          <a:p>
            <a:pPr indent="-311150" lvl="0" marL="457200" rtl="0" algn="l">
              <a:spcBef>
                <a:spcPts val="0"/>
              </a:spcBef>
              <a:spcAft>
                <a:spcPts val="0"/>
              </a:spcAft>
              <a:buSzPts val="1300"/>
              <a:buChar char="●"/>
            </a:pPr>
            <a:r>
              <a:rPr lang="en-GB"/>
              <a:t>Four experiments run on Irish texts, varying the preprocessing applied to texts and queries:</a:t>
            </a:r>
            <a:endParaRPr/>
          </a:p>
          <a:p>
            <a:pPr indent="-298450" lvl="1" marL="914400" rtl="0" algn="l">
              <a:spcBef>
                <a:spcPts val="0"/>
              </a:spcBef>
              <a:spcAft>
                <a:spcPts val="0"/>
              </a:spcAft>
              <a:buSzPts val="1100"/>
              <a:buChar char="○"/>
            </a:pPr>
            <a:r>
              <a:rPr lang="en-GB"/>
              <a:t>Baseline: convert to ASCII (áéíóú &gt; aeiou) and lowercase.</a:t>
            </a:r>
            <a:endParaRPr/>
          </a:p>
          <a:p>
            <a:pPr indent="-298450" lvl="1" marL="914400" rtl="0" algn="l">
              <a:spcBef>
                <a:spcPts val="0"/>
              </a:spcBef>
              <a:spcAft>
                <a:spcPts val="0"/>
              </a:spcAft>
              <a:buSzPts val="1100"/>
              <a:buChar char="○"/>
            </a:pPr>
            <a:r>
              <a:rPr lang="en-GB"/>
              <a:t>Standardised: apply the Irish standardiser followed by the baseline.</a:t>
            </a:r>
            <a:endParaRPr/>
          </a:p>
          <a:p>
            <a:pPr indent="-298450" lvl="1" marL="914400" rtl="0" algn="l">
              <a:spcBef>
                <a:spcPts val="0"/>
              </a:spcBef>
              <a:spcAft>
                <a:spcPts val="0"/>
              </a:spcAft>
              <a:buSzPts val="1100"/>
              <a:buChar char="○"/>
            </a:pPr>
            <a:r>
              <a:rPr lang="en-GB"/>
              <a:t>Demutated: additionally, remove Irish initial mutations (bhean &gt; bean, t-uisce &gt; uisce).</a:t>
            </a:r>
            <a:endParaRPr/>
          </a:p>
          <a:p>
            <a:pPr indent="-298450" lvl="1" marL="914400" rtl="0" algn="l">
              <a:spcBef>
                <a:spcPts val="0"/>
              </a:spcBef>
              <a:spcAft>
                <a:spcPts val="0"/>
              </a:spcAft>
              <a:buSzPts val="1100"/>
              <a:buChar char="○"/>
            </a:pPr>
            <a:r>
              <a:rPr lang="en-GB"/>
              <a:t>Lemmatised: replace nouns, verbs, and adjectives with their lemma (aimsíonn &gt; aimsigh, mná &gt; bean).</a:t>
            </a:r>
            <a:endParaRPr/>
          </a:p>
          <a:p>
            <a:pPr indent="-311150" lvl="0" marL="457200" rtl="0" algn="l">
              <a:spcBef>
                <a:spcPts val="0"/>
              </a:spcBef>
              <a:spcAft>
                <a:spcPts val="0"/>
              </a:spcAft>
              <a:buSzPts val="1300"/>
              <a:buChar char="●"/>
            </a:pPr>
            <a:r>
              <a:rPr lang="en-GB"/>
              <a:t>Three experiments run on English texts: translated + baseline, demutated, lemmatised.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Topic: Christmas.</a:t>
            </a:r>
            <a:endParaRPr/>
          </a:p>
          <a:p>
            <a:pPr indent="-311150" lvl="0" marL="457200" rtl="0" algn="l">
              <a:spcBef>
                <a:spcPts val="0"/>
              </a:spcBef>
              <a:spcAft>
                <a:spcPts val="0"/>
              </a:spcAft>
              <a:buSzPts val="1300"/>
              <a:buChar char="●"/>
            </a:pPr>
            <a:r>
              <a:rPr lang="en-GB"/>
              <a:t>Queries: “An Nollaig”, “NOLLAIG”, “Nollag”, “nodlag”, “nodlaig”.</a:t>
            </a:r>
            <a:endParaRPr/>
          </a:p>
          <a:p>
            <a:pPr indent="-311150" lvl="0" marL="457200" rtl="0" algn="l">
              <a:spcBef>
                <a:spcPts val="0"/>
              </a:spcBef>
              <a:spcAft>
                <a:spcPts val="0"/>
              </a:spcAft>
              <a:buSzPts val="1300"/>
              <a:buChar char="●"/>
            </a:pPr>
            <a:r>
              <a:rPr lang="en-GB"/>
              <a:t>Texts: “An Nodlaig”.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6"/>
          <p:cNvPicPr preferRelativeResize="0"/>
          <p:nvPr/>
        </p:nvPicPr>
        <p:blipFill>
          <a:blip r:embed="rId3">
            <a:alphaModFix/>
          </a:blip>
          <a:stretch>
            <a:fillRect/>
          </a:stretch>
        </p:blipFill>
        <p:spPr>
          <a:xfrm>
            <a:off x="1453913" y="152400"/>
            <a:ext cx="6236185" cy="48386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raw &gt; baseline (lowercase ASCII)</a:t>
            </a:r>
            <a:endParaRPr/>
          </a:p>
        </p:txBody>
      </p:sp>
      <p:sp>
        <p:nvSpPr>
          <p:cNvPr id="169" name="Google Shape;169;p27"/>
          <p:cNvSpPr txBox="1"/>
          <p:nvPr>
            <p:ph idx="1" type="body"/>
          </p:nvPr>
        </p:nvSpPr>
        <p:spPr>
          <a:xfrm>
            <a:off x="729325" y="1850275"/>
            <a:ext cx="3774300" cy="28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Sgéal faoí Oidhche Shamhna Bíonn seanchas go leór ag na sean-daoine faoí an sluagh sidhe oidhche Shamhna. Deir siad freisin go mbíonn siad ag dul ó áit go h-áit an oidhche sin. Bhí fear ag teacht ó na chuairt oidhche Samhna. Bhíodh sé i bhfad amuigh gach oidche mar ní raibh aon fhaitchíos air. Ní raibh aon duine sa teach ach é féin agus a mháthair. An oidhthe seo bhí sé ag teacht abhaile agus bhí a mháthair ina codladh roimhe. Bhí sé ag ithe a shuipéir taobh amuigh d’en doras mar bhí an ghealach lán agus níor las sé aon lampa...</a:t>
            </a:r>
            <a:endParaRPr/>
          </a:p>
          <a:p>
            <a:pPr indent="0" lvl="0" marL="0" rtl="0" algn="l">
              <a:spcBef>
                <a:spcPts val="1600"/>
              </a:spcBef>
              <a:spcAft>
                <a:spcPts val="1600"/>
              </a:spcAft>
              <a:buNone/>
            </a:pPr>
            <a:r>
              <a:t/>
            </a:r>
            <a:endParaRPr/>
          </a:p>
        </p:txBody>
      </p:sp>
      <p:sp>
        <p:nvSpPr>
          <p:cNvPr id="170" name="Google Shape;170;p27"/>
          <p:cNvSpPr txBox="1"/>
          <p:nvPr>
            <p:ph idx="2" type="body"/>
          </p:nvPr>
        </p:nvSpPr>
        <p:spPr>
          <a:xfrm>
            <a:off x="4643600" y="1850275"/>
            <a:ext cx="3774300" cy="281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sgeal faoi oidhche shamhna bionn seanchas go leor ag na sean-daoine faoi an sluagh sidhe oidhche shamhna. deir siad freisin go mbionn siad ag dul o ait go h-ait an oidhche sin. bhi fear ag teacht o na chuairt oidhche samhna. bhiodh se i bhfad amuigh gach oidche mar ni raibh aon fhaitchios air. ni raibh aon duine sa teach ach e fein agus a mhathair. an oidhthe seo bhi se ag teacht abhaile agus bhi a mhathair ina codladh roimhe. bhi se ag ithe a shuipeir taobh amuigh d'en doras mar bhi an ghealach lan agus nior las se aon lampa...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baseline &gt; standard</a:t>
            </a:r>
            <a:endParaRPr/>
          </a:p>
        </p:txBody>
      </p:sp>
      <p:sp>
        <p:nvSpPr>
          <p:cNvPr id="176" name="Google Shape;176;p28"/>
          <p:cNvSpPr txBox="1"/>
          <p:nvPr>
            <p:ph idx="1" type="body"/>
          </p:nvPr>
        </p:nvSpPr>
        <p:spPr>
          <a:xfrm>
            <a:off x="729325" y="1850275"/>
            <a:ext cx="37743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0000"/>
                </a:solidFill>
              </a:rPr>
              <a:t>sgeal</a:t>
            </a:r>
            <a:r>
              <a:rPr lang="en-GB"/>
              <a:t> faoi </a:t>
            </a:r>
            <a:r>
              <a:rPr b="1" lang="en-GB">
                <a:solidFill>
                  <a:srgbClr val="FF0000"/>
                </a:solidFill>
              </a:rPr>
              <a:t>oidhche</a:t>
            </a:r>
            <a:r>
              <a:rPr b="1" lang="en-GB"/>
              <a:t> shamhna</a:t>
            </a:r>
            <a:r>
              <a:rPr lang="en-GB"/>
              <a:t> bionn seanchas go leor ag na </a:t>
            </a:r>
            <a:r>
              <a:rPr lang="en-GB">
                <a:solidFill>
                  <a:srgbClr val="FF0000"/>
                </a:solidFill>
              </a:rPr>
              <a:t>sean-daoine</a:t>
            </a:r>
            <a:r>
              <a:rPr lang="en-GB"/>
              <a:t> faoi an </a:t>
            </a:r>
            <a:r>
              <a:rPr lang="en-GB">
                <a:solidFill>
                  <a:srgbClr val="FF0000"/>
                </a:solidFill>
              </a:rPr>
              <a:t>sluagh sidhe </a:t>
            </a:r>
            <a:r>
              <a:rPr b="1" lang="en-GB">
                <a:solidFill>
                  <a:srgbClr val="FF0000"/>
                </a:solidFill>
              </a:rPr>
              <a:t>oidhche</a:t>
            </a:r>
            <a:r>
              <a:rPr b="1" lang="en-GB"/>
              <a:t> shamhna</a:t>
            </a:r>
            <a:r>
              <a:rPr lang="en-GB"/>
              <a:t>. deir siad freisin go mbionn siad ag dul o ait go </a:t>
            </a:r>
            <a:r>
              <a:rPr lang="en-GB">
                <a:solidFill>
                  <a:srgbClr val="FF0000"/>
                </a:solidFill>
              </a:rPr>
              <a:t>h-ait</a:t>
            </a:r>
            <a:r>
              <a:rPr lang="en-GB"/>
              <a:t> an </a:t>
            </a:r>
            <a:r>
              <a:rPr lang="en-GB">
                <a:solidFill>
                  <a:srgbClr val="FF0000"/>
                </a:solidFill>
              </a:rPr>
              <a:t>oidhche</a:t>
            </a:r>
            <a:r>
              <a:rPr lang="en-GB"/>
              <a:t> sin. bhi fear ag teacht o na chuairt </a:t>
            </a:r>
            <a:r>
              <a:rPr lang="en-GB">
                <a:solidFill>
                  <a:srgbClr val="FF0000"/>
                </a:solidFill>
              </a:rPr>
              <a:t>oidhche</a:t>
            </a:r>
            <a:r>
              <a:rPr lang="en-GB"/>
              <a:t> samhna. bhiodh se i bhfad amuigh gach </a:t>
            </a:r>
            <a:r>
              <a:rPr lang="en-GB">
                <a:solidFill>
                  <a:srgbClr val="FF0000"/>
                </a:solidFill>
              </a:rPr>
              <a:t>oidche</a:t>
            </a:r>
            <a:r>
              <a:rPr lang="en-GB"/>
              <a:t> mar ni raibh aon </a:t>
            </a:r>
            <a:r>
              <a:rPr lang="en-GB">
                <a:solidFill>
                  <a:srgbClr val="FF0000"/>
                </a:solidFill>
              </a:rPr>
              <a:t>fhaitchios</a:t>
            </a:r>
            <a:r>
              <a:rPr lang="en-GB"/>
              <a:t> air. ni raibh aon duine sa teach ach e fein agus a mhathair. an </a:t>
            </a:r>
            <a:r>
              <a:rPr b="1" lang="en-GB"/>
              <a:t>oidhthe</a:t>
            </a:r>
            <a:r>
              <a:rPr lang="en-GB"/>
              <a:t> seo bhi se ag teacht abhaile agus bhi a mhathair ina codladh roimhe. bhi se ag ithe a shuipeir taobh amuigh </a:t>
            </a:r>
            <a:r>
              <a:rPr lang="en-GB">
                <a:solidFill>
                  <a:srgbClr val="FF0000"/>
                </a:solidFill>
              </a:rPr>
              <a:t>d'en</a:t>
            </a:r>
            <a:r>
              <a:rPr lang="en-GB"/>
              <a:t> doras mar bhi an ghealach lan agus nior las se aon lampa...</a:t>
            </a:r>
            <a:endParaRPr/>
          </a:p>
        </p:txBody>
      </p:sp>
      <p:sp>
        <p:nvSpPr>
          <p:cNvPr id="177" name="Google Shape;177;p28"/>
          <p:cNvSpPr txBox="1"/>
          <p:nvPr>
            <p:ph idx="2" type="body"/>
          </p:nvPr>
        </p:nvSpPr>
        <p:spPr>
          <a:xfrm>
            <a:off x="4643600" y="1850275"/>
            <a:ext cx="3774300" cy="28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sceal faoi </a:t>
            </a:r>
            <a:r>
              <a:rPr b="1" lang="en-GB"/>
              <a:t>oiche shamhna</a:t>
            </a:r>
            <a:r>
              <a:rPr lang="en-GB"/>
              <a:t> bionn seanchas go leor ag na seandaoine faoi an slua si </a:t>
            </a:r>
            <a:r>
              <a:rPr b="1" lang="en-GB"/>
              <a:t>oiche shamhna</a:t>
            </a:r>
            <a:r>
              <a:rPr lang="en-GB"/>
              <a:t>. deir siad freisin go mbionn siad ag dul o ait go hait an oiche sin. bhi fear ag teacht o na chuairt oiche samhna. bhiodh se i bhfad amuigh gach oiche mar ni raibh aon fhaitios air. ni raibh aon duine sa teach ach e fein agus a mhathair. an </a:t>
            </a:r>
            <a:r>
              <a:rPr b="1" lang="en-GB"/>
              <a:t>oidhthe</a:t>
            </a:r>
            <a:r>
              <a:rPr lang="en-GB"/>
              <a:t> seo bhi se ag teacht abhaile agus bhi a mhathair ina codladh roimhe. bhi se ag ithe a shuipeir taobh amuigh den doras mar bhi an ghealach lan agus nior las se aon lampa...</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standard &gt; demutated</a:t>
            </a:r>
            <a:endParaRPr/>
          </a:p>
        </p:txBody>
      </p:sp>
      <p:sp>
        <p:nvSpPr>
          <p:cNvPr id="183" name="Google Shape;183;p29"/>
          <p:cNvSpPr txBox="1"/>
          <p:nvPr>
            <p:ph idx="1" type="body"/>
          </p:nvPr>
        </p:nvSpPr>
        <p:spPr>
          <a:xfrm>
            <a:off x="729325" y="1850275"/>
            <a:ext cx="3774300" cy="285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sceal faoi oiche s</a:t>
            </a:r>
            <a:r>
              <a:rPr lang="en-GB">
                <a:solidFill>
                  <a:srgbClr val="FF0000"/>
                </a:solidFill>
              </a:rPr>
              <a:t>h</a:t>
            </a:r>
            <a:r>
              <a:rPr lang="en-GB"/>
              <a:t>amhna bionn seanchas go leor ag na seandaoine faoi an slua si oiche s</a:t>
            </a:r>
            <a:r>
              <a:rPr lang="en-GB">
                <a:solidFill>
                  <a:srgbClr val="FF0000"/>
                </a:solidFill>
              </a:rPr>
              <a:t>h</a:t>
            </a:r>
            <a:r>
              <a:rPr lang="en-GB"/>
              <a:t>amhna. deir siad freisin go </a:t>
            </a:r>
            <a:r>
              <a:rPr lang="en-GB">
                <a:solidFill>
                  <a:srgbClr val="FF0000"/>
                </a:solidFill>
              </a:rPr>
              <a:t>m</a:t>
            </a:r>
            <a:r>
              <a:rPr lang="en-GB"/>
              <a:t>bionn siad ag dul o ait go </a:t>
            </a:r>
            <a:r>
              <a:rPr lang="en-GB">
                <a:solidFill>
                  <a:srgbClr val="FF0000"/>
                </a:solidFill>
              </a:rPr>
              <a:t>h</a:t>
            </a:r>
            <a:r>
              <a:rPr lang="en-GB"/>
              <a:t>ait an oiche sin. bhi fear ag teacht o na c</a:t>
            </a:r>
            <a:r>
              <a:rPr lang="en-GB">
                <a:solidFill>
                  <a:srgbClr val="FF0000"/>
                </a:solidFill>
              </a:rPr>
              <a:t>h</a:t>
            </a:r>
            <a:r>
              <a:rPr lang="en-GB"/>
              <a:t>uairt oiche samhna. b</a:t>
            </a:r>
            <a:r>
              <a:rPr lang="en-GB">
                <a:solidFill>
                  <a:srgbClr val="FF0000"/>
                </a:solidFill>
              </a:rPr>
              <a:t>h</a:t>
            </a:r>
            <a:r>
              <a:rPr lang="en-GB"/>
              <a:t>iodh se i </a:t>
            </a:r>
            <a:r>
              <a:rPr lang="en-GB">
                <a:solidFill>
                  <a:srgbClr val="FF0000"/>
                </a:solidFill>
              </a:rPr>
              <a:t>bh</a:t>
            </a:r>
            <a:r>
              <a:rPr lang="en-GB"/>
              <a:t>fad amuigh gach oiche mar ni raibh aon f</a:t>
            </a:r>
            <a:r>
              <a:rPr lang="en-GB">
                <a:solidFill>
                  <a:srgbClr val="FF0000"/>
                </a:solidFill>
              </a:rPr>
              <a:t>h</a:t>
            </a:r>
            <a:r>
              <a:rPr lang="en-GB"/>
              <a:t>aitios air. ni raibh aon duine sa teach ach e fein agus a m</a:t>
            </a:r>
            <a:r>
              <a:rPr lang="en-GB">
                <a:solidFill>
                  <a:srgbClr val="FF0000"/>
                </a:solidFill>
              </a:rPr>
              <a:t>h</a:t>
            </a:r>
            <a:r>
              <a:rPr lang="en-GB"/>
              <a:t>athair. an oidhthe seo bhi se ag teacht abhaile agus b</a:t>
            </a:r>
            <a:r>
              <a:rPr lang="en-GB">
                <a:solidFill>
                  <a:srgbClr val="FF0000"/>
                </a:solidFill>
              </a:rPr>
              <a:t>h</a:t>
            </a:r>
            <a:r>
              <a:rPr lang="en-GB"/>
              <a:t>i a m</a:t>
            </a:r>
            <a:r>
              <a:rPr lang="en-GB">
                <a:solidFill>
                  <a:srgbClr val="FF0000"/>
                </a:solidFill>
              </a:rPr>
              <a:t>h</a:t>
            </a:r>
            <a:r>
              <a:rPr lang="en-GB"/>
              <a:t>athair ina codladh roimhe. b</a:t>
            </a:r>
            <a:r>
              <a:rPr lang="en-GB">
                <a:solidFill>
                  <a:srgbClr val="FF0000"/>
                </a:solidFill>
              </a:rPr>
              <a:t>h</a:t>
            </a:r>
            <a:r>
              <a:rPr lang="en-GB"/>
              <a:t>i se ag ithe a s</a:t>
            </a:r>
            <a:r>
              <a:rPr lang="en-GB">
                <a:solidFill>
                  <a:srgbClr val="FF0000"/>
                </a:solidFill>
              </a:rPr>
              <a:t>h</a:t>
            </a:r>
            <a:r>
              <a:rPr lang="en-GB"/>
              <a:t>uipeir taobh amuigh den doras mar b</a:t>
            </a:r>
            <a:r>
              <a:rPr lang="en-GB">
                <a:solidFill>
                  <a:srgbClr val="FF0000"/>
                </a:solidFill>
              </a:rPr>
              <a:t>h</a:t>
            </a:r>
            <a:r>
              <a:rPr lang="en-GB"/>
              <a:t>i an g</a:t>
            </a:r>
            <a:r>
              <a:rPr lang="en-GB">
                <a:solidFill>
                  <a:srgbClr val="FF0000"/>
                </a:solidFill>
              </a:rPr>
              <a:t>h</a:t>
            </a:r>
            <a:r>
              <a:rPr lang="en-GB"/>
              <a:t>ealach lan agus nior las se aon lampa...</a:t>
            </a:r>
            <a:endParaRPr/>
          </a:p>
        </p:txBody>
      </p:sp>
      <p:sp>
        <p:nvSpPr>
          <p:cNvPr id="184" name="Google Shape;184;p29"/>
          <p:cNvSpPr txBox="1"/>
          <p:nvPr>
            <p:ph idx="2" type="body"/>
          </p:nvPr>
        </p:nvSpPr>
        <p:spPr>
          <a:xfrm>
            <a:off x="4643600" y="1850275"/>
            <a:ext cx="3774300" cy="280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sceal faoi oiche samhna bionn seanchas go leor ag na seandaoine faoi an slua si oiche samhna. deir siad freisin go bionn siad ag dul o ait go ait an oiche sin. bi fear ag teacht o na cuairt oiche samhna. biodh se i fad amuigh gach oiche mar ni raibh aon faitios air. ni raibh aon duine sa teach ach e fein agus a mathair. an oidhthe seo bi se ag teacht abhaile agus bi a mathair ina codladh roimhe. bi se ag ithe a suipeir taobh amuigh den doras mar bi an gealach lan agus nior las se aon lampa...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demutated &gt; lemmatised</a:t>
            </a:r>
            <a:endParaRPr/>
          </a:p>
        </p:txBody>
      </p:sp>
      <p:sp>
        <p:nvSpPr>
          <p:cNvPr id="190" name="Google Shape;190;p30"/>
          <p:cNvSpPr txBox="1"/>
          <p:nvPr>
            <p:ph idx="1" type="body"/>
          </p:nvPr>
        </p:nvSpPr>
        <p:spPr>
          <a:xfrm>
            <a:off x="729325" y="1850275"/>
            <a:ext cx="3774300" cy="282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sceal faoi oiche samhna </a:t>
            </a:r>
            <a:r>
              <a:rPr lang="en-GB">
                <a:solidFill>
                  <a:srgbClr val="FF0000"/>
                </a:solidFill>
              </a:rPr>
              <a:t>bionn</a:t>
            </a:r>
            <a:r>
              <a:rPr lang="en-GB"/>
              <a:t> seanchas go leor ag na </a:t>
            </a:r>
            <a:r>
              <a:rPr lang="en-GB">
                <a:solidFill>
                  <a:srgbClr val="FF0000"/>
                </a:solidFill>
              </a:rPr>
              <a:t>seandaoine</a:t>
            </a:r>
            <a:r>
              <a:rPr lang="en-GB"/>
              <a:t> faoi an slua si oiche </a:t>
            </a:r>
            <a:r>
              <a:rPr lang="en-GB">
                <a:solidFill>
                  <a:srgbClr val="FF0000"/>
                </a:solidFill>
              </a:rPr>
              <a:t>samhna</a:t>
            </a:r>
            <a:r>
              <a:rPr lang="en-GB"/>
              <a:t>. </a:t>
            </a:r>
            <a:r>
              <a:rPr lang="en-GB">
                <a:solidFill>
                  <a:srgbClr val="FF0000"/>
                </a:solidFill>
              </a:rPr>
              <a:t>deir</a:t>
            </a:r>
            <a:r>
              <a:rPr lang="en-GB"/>
              <a:t> siad freisin go </a:t>
            </a:r>
            <a:r>
              <a:rPr lang="en-GB">
                <a:solidFill>
                  <a:srgbClr val="FF0000"/>
                </a:solidFill>
              </a:rPr>
              <a:t>bionn</a:t>
            </a:r>
            <a:r>
              <a:rPr lang="en-GB"/>
              <a:t> siad ag dul o ait go ait an oiche sin. bi fear ag teacht o na cuairt oiche </a:t>
            </a:r>
            <a:r>
              <a:rPr lang="en-GB">
                <a:solidFill>
                  <a:srgbClr val="FF0000"/>
                </a:solidFill>
              </a:rPr>
              <a:t>samhna</a:t>
            </a:r>
            <a:r>
              <a:rPr lang="en-GB"/>
              <a:t>. </a:t>
            </a:r>
            <a:r>
              <a:rPr lang="en-GB">
                <a:solidFill>
                  <a:srgbClr val="FF0000"/>
                </a:solidFill>
              </a:rPr>
              <a:t>biodh</a:t>
            </a:r>
            <a:r>
              <a:rPr lang="en-GB"/>
              <a:t> se i fad amuigh gach oiche mar ni </a:t>
            </a:r>
            <a:r>
              <a:rPr lang="en-GB">
                <a:solidFill>
                  <a:srgbClr val="FF0000"/>
                </a:solidFill>
              </a:rPr>
              <a:t>raibh</a:t>
            </a:r>
            <a:r>
              <a:rPr lang="en-GB"/>
              <a:t> aon faitios air. ni </a:t>
            </a:r>
            <a:r>
              <a:rPr lang="en-GB">
                <a:solidFill>
                  <a:srgbClr val="FF0000"/>
                </a:solidFill>
              </a:rPr>
              <a:t>raibh</a:t>
            </a:r>
            <a:r>
              <a:rPr lang="en-GB"/>
              <a:t> aon duine sa teach ach e fein agus a mathair. an oidhthe seo bi se ag teacht abhaile agus bi a mathair ina codladh roimhe. bi se ag ithe a </a:t>
            </a:r>
            <a:r>
              <a:rPr lang="en-GB">
                <a:solidFill>
                  <a:srgbClr val="FF0000"/>
                </a:solidFill>
              </a:rPr>
              <a:t>suipeir</a:t>
            </a:r>
            <a:r>
              <a:rPr lang="en-GB"/>
              <a:t> taobh amuigh den doras mar bi an gealach lan agus nior las se aon lampa...</a:t>
            </a:r>
            <a:endParaRPr/>
          </a:p>
        </p:txBody>
      </p:sp>
      <p:sp>
        <p:nvSpPr>
          <p:cNvPr id="191" name="Google Shape;191;p30"/>
          <p:cNvSpPr txBox="1"/>
          <p:nvPr>
            <p:ph idx="2" type="body"/>
          </p:nvPr>
        </p:nvSpPr>
        <p:spPr>
          <a:xfrm>
            <a:off x="4643600" y="1850275"/>
            <a:ext cx="3774300" cy="28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sceal faoi oiche samhain bi seanchas go leor ag na seanduine faoi an slua si oiche samhain. abair siad freisin go bi siad ag dul o ait go ait an oiche sin. bi fear ag teacht o na cuairt oiche samhain. bi se i fad amuigh gach oiche mar ni bi aon faitios air. ni bi aon duine sa teach ach e fein agus a mathair. an oidhthe seo bi se ag teacht abhaile agus bi a mathair ina codladh roimhe. bi se ag ithe a suipear taobh amuigh den doras mar bi an gealach lan agus nior las se aon lampa.</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1607925" y="152400"/>
            <a:ext cx="5928159"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Abstract</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In this paper, we measure the effectiveness of using language standardisation, demutation, lemmatisation, and machine translation to improve full-text search results on dúchas.ie, the web interface to the Irish National Folklore Collection. Our focus is the Schools’ Collection, a scanned manuscript collection which is being transcribed by members of the public via a crowdsourcing initiative. We show that by applying these technologies to the manuscript page transcriptions, we obtain substantial improvements in search engine recall over a test set of actual user queries, with no appreciable drop in precision. Our results motivate the inclusion of this language technology in the search infrastructure of this folklore resource.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English &gt; translated</a:t>
            </a:r>
            <a:endParaRPr/>
          </a:p>
        </p:txBody>
      </p:sp>
      <p:sp>
        <p:nvSpPr>
          <p:cNvPr id="202" name="Google Shape;202;p32"/>
          <p:cNvSpPr txBox="1"/>
          <p:nvPr>
            <p:ph idx="1" type="body"/>
          </p:nvPr>
        </p:nvSpPr>
        <p:spPr>
          <a:xfrm>
            <a:off x="729325" y="1850275"/>
            <a:ext cx="3774300" cy="28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Halloween was the eave of all Saints day. Long ago the people always had a big feast on that night.  One of the old customs was for all the people to gather together and have a big feast and tell ghost stories about banshees and places that were supposed to be haunted.  The feast consisted of poundies and wine.  Then they swept the floor they boiled another pot of poundies and left them in the middle of the floor with wooden spoons around it and a crock of wine on the table, then they went home, some of them were very much afraid to do so as they thought they would meet ghosts or other things.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03" name="Google Shape;203;p32"/>
          <p:cNvSpPr txBox="1"/>
          <p:nvPr>
            <p:ph idx="2" type="body"/>
          </p:nvPr>
        </p:nvSpPr>
        <p:spPr>
          <a:xfrm>
            <a:off x="4643600" y="1850275"/>
            <a:ext cx="3774300" cy="28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Oíche Shamhna an eave de na Naomh lá . airde na daoine a bhí ag mór feast ar an oíche . ceann de na custaim agus do gach duine a bhailiú le chéile agus mór feast agus scéalta faoi banshees object name ( optional agus go raibh a haunted . an feast ná poundies agus fíon . siad na han urlár siad boiled pot eile de poundies agus ar chlé orthu i lár an urlár le spoons adhmaid timpeall air agus crock fíona a chur ar an mbord , chuaigh siad baile , cuid acu nach raibh eagla ort sin a dhéanamh mar go mbeadh siad le chéile thaibhsí nó rudaí eile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209" name="Google Shape;209;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Precision/recall results – Irish transcriptions.</a:t>
            </a:r>
            <a:endParaRPr/>
          </a:p>
          <a:p>
            <a:pPr indent="-311150" lvl="0" marL="457200" rtl="0" algn="l">
              <a:spcBef>
                <a:spcPts val="0"/>
              </a:spcBef>
              <a:spcAft>
                <a:spcPts val="0"/>
              </a:spcAft>
              <a:buSzPts val="1300"/>
              <a:buAutoNum type="arabicPeriod"/>
            </a:pPr>
            <a:r>
              <a:rPr lang="en-GB"/>
              <a:t>Precision/recall results – English transcriptions machine-translated to Irish.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Precision/recall results – Irish transcriptions.</a:t>
            </a:r>
            <a:endParaRPr/>
          </a:p>
        </p:txBody>
      </p:sp>
      <p:graphicFrame>
        <p:nvGraphicFramePr>
          <p:cNvPr id="215" name="Google Shape;215;p34"/>
          <p:cNvGraphicFramePr/>
          <p:nvPr/>
        </p:nvGraphicFramePr>
        <p:xfrm>
          <a:off x="952500" y="1619250"/>
          <a:ext cx="3000000" cy="3000000"/>
        </p:xfrm>
        <a:graphic>
          <a:graphicData uri="http://schemas.openxmlformats.org/drawingml/2006/table">
            <a:tbl>
              <a:tblPr>
                <a:noFill/>
                <a:tableStyleId>{06637139-E3BA-4D8C-97A8-BDA3D8C41572}</a:tableStyleId>
              </a:tblPr>
              <a:tblGrid>
                <a:gridCol w="1809750"/>
                <a:gridCol w="1809750"/>
                <a:gridCol w="1809750"/>
                <a:gridCol w="1809750"/>
              </a:tblGrid>
              <a:tr h="381000">
                <a:tc>
                  <a:txBody>
                    <a:bodyPr/>
                    <a:lstStyle/>
                    <a:p>
                      <a:pPr indent="0" lvl="0" marL="0" rtl="0" algn="l">
                        <a:spcBef>
                          <a:spcPts val="0"/>
                        </a:spcBef>
                        <a:spcAft>
                          <a:spcPts val="0"/>
                        </a:spcAft>
                        <a:buNone/>
                      </a:pPr>
                      <a:r>
                        <a:rPr lang="en-GB" sz="1100">
                          <a:latin typeface="Lato"/>
                          <a:ea typeface="Lato"/>
                          <a:cs typeface="Lato"/>
                          <a:sym typeface="Lato"/>
                        </a:rPr>
                        <a:t>Experiment</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latin typeface="Lato"/>
                          <a:ea typeface="Lato"/>
                          <a:cs typeface="Lato"/>
                          <a:sym typeface="Lato"/>
                        </a:rPr>
                        <a:t>P</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latin typeface="Lato"/>
                          <a:ea typeface="Lato"/>
                          <a:cs typeface="Lato"/>
                          <a:sym typeface="Lato"/>
                        </a:rPr>
                        <a:t>R</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latin typeface="Lato"/>
                          <a:ea typeface="Lato"/>
                          <a:cs typeface="Lato"/>
                          <a:sym typeface="Lato"/>
                        </a:rPr>
                        <a:t>F</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100">
                          <a:latin typeface="Lato"/>
                          <a:ea typeface="Lato"/>
                          <a:cs typeface="Lato"/>
                          <a:sym typeface="Lato"/>
                        </a:rPr>
                        <a:t>Baseline</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0.67</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0.10</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0.17</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100">
                          <a:latin typeface="Lato"/>
                          <a:ea typeface="Lato"/>
                          <a:cs typeface="Lato"/>
                          <a:sym typeface="Lato"/>
                        </a:rPr>
                        <a:t>Standardised</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0.69</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0.24</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0.36</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100">
                          <a:latin typeface="Lato"/>
                          <a:ea typeface="Lato"/>
                          <a:cs typeface="Lato"/>
                          <a:sym typeface="Lato"/>
                        </a:rPr>
                        <a:t>Demutated</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0.70</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0.29</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0.41</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100">
                          <a:latin typeface="Lato"/>
                          <a:ea typeface="Lato"/>
                          <a:cs typeface="Lato"/>
                          <a:sym typeface="Lato"/>
                        </a:rPr>
                        <a:t>Lemmatised</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0.67</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0.34</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0.45</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Precision/recall results – English transcriptions machine-translated to Irish.</a:t>
            </a:r>
            <a:endParaRPr/>
          </a:p>
        </p:txBody>
      </p:sp>
      <p:graphicFrame>
        <p:nvGraphicFramePr>
          <p:cNvPr id="221" name="Google Shape;221;p35"/>
          <p:cNvGraphicFramePr/>
          <p:nvPr/>
        </p:nvGraphicFramePr>
        <p:xfrm>
          <a:off x="952500" y="1809750"/>
          <a:ext cx="3000000" cy="3000000"/>
        </p:xfrm>
        <a:graphic>
          <a:graphicData uri="http://schemas.openxmlformats.org/drawingml/2006/table">
            <a:tbl>
              <a:tblPr>
                <a:noFill/>
                <a:tableStyleId>{06637139-E3BA-4D8C-97A8-BDA3D8C41572}</a:tableStyleId>
              </a:tblPr>
              <a:tblGrid>
                <a:gridCol w="1809750"/>
                <a:gridCol w="1809750"/>
                <a:gridCol w="1809750"/>
                <a:gridCol w="1809750"/>
              </a:tblGrid>
              <a:tr h="381000">
                <a:tc>
                  <a:txBody>
                    <a:bodyPr/>
                    <a:lstStyle/>
                    <a:p>
                      <a:pPr indent="0" lvl="0" marL="0" rtl="0" algn="l">
                        <a:spcBef>
                          <a:spcPts val="0"/>
                        </a:spcBef>
                        <a:spcAft>
                          <a:spcPts val="0"/>
                        </a:spcAft>
                        <a:buNone/>
                      </a:pPr>
                      <a:r>
                        <a:rPr lang="en-GB" sz="1100">
                          <a:latin typeface="Lato"/>
                          <a:ea typeface="Lato"/>
                          <a:cs typeface="Lato"/>
                          <a:sym typeface="Lato"/>
                        </a:rPr>
                        <a:t>Experiment</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latin typeface="Lato"/>
                          <a:ea typeface="Lato"/>
                          <a:cs typeface="Lato"/>
                          <a:sym typeface="Lato"/>
                        </a:rPr>
                        <a:t>P</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latin typeface="Lato"/>
                          <a:ea typeface="Lato"/>
                          <a:cs typeface="Lato"/>
                          <a:sym typeface="Lato"/>
                        </a:rPr>
                        <a:t>R</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GB" sz="1100">
                          <a:latin typeface="Lato"/>
                          <a:ea typeface="Lato"/>
                          <a:cs typeface="Lato"/>
                          <a:sym typeface="Lato"/>
                        </a:rPr>
                        <a:t>F</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100">
                          <a:latin typeface="Lato"/>
                          <a:ea typeface="Lato"/>
                          <a:cs typeface="Lato"/>
                          <a:sym typeface="Lato"/>
                        </a:rPr>
                        <a:t>Translated + Baseline</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0.59</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0.15</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0.24</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100">
                          <a:latin typeface="Lato"/>
                          <a:ea typeface="Lato"/>
                          <a:cs typeface="Lato"/>
                          <a:sym typeface="Lato"/>
                        </a:rPr>
                        <a:t>     "      + Demutated</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0.59</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0.17</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0.26</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100">
                          <a:latin typeface="Lato"/>
                          <a:ea typeface="Lato"/>
                          <a:cs typeface="Lato"/>
                          <a:sym typeface="Lato"/>
                        </a:rPr>
                        <a:t>     "      + Lemmatised</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0.60</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0.21</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100">
                          <a:latin typeface="Lato"/>
                          <a:ea typeface="Lato"/>
                          <a:cs typeface="Lato"/>
                          <a:sym typeface="Lato"/>
                        </a:rPr>
                        <a:t>0.31</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27" name="Google Shape;227;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We have gathered together a set of existing language technologies to improve full-text search results on </a:t>
            </a:r>
            <a:r>
              <a:rPr i="1" lang="en-GB"/>
              <a:t>dúchas.ie</a:t>
            </a:r>
            <a:r>
              <a:rPr lang="en-GB"/>
              <a:t>.</a:t>
            </a:r>
            <a:endParaRPr/>
          </a:p>
          <a:p>
            <a:pPr indent="-311150" lvl="0" marL="457200" rtl="0" algn="l">
              <a:spcBef>
                <a:spcPts val="0"/>
              </a:spcBef>
              <a:spcAft>
                <a:spcPts val="0"/>
              </a:spcAft>
              <a:buSzPts val="1300"/>
              <a:buChar char="●"/>
            </a:pPr>
            <a:r>
              <a:rPr lang="en-GB"/>
              <a:t>These include tools to standardise, demutate, lemmatise, and translate the transcriptions of these folklore stories.</a:t>
            </a:r>
            <a:endParaRPr/>
          </a:p>
          <a:p>
            <a:pPr indent="-311150" lvl="0" marL="457200" rtl="0" algn="l">
              <a:spcBef>
                <a:spcPts val="0"/>
              </a:spcBef>
              <a:spcAft>
                <a:spcPts val="0"/>
              </a:spcAft>
              <a:buSzPts val="1300"/>
              <a:buChar char="●"/>
            </a:pPr>
            <a:r>
              <a:rPr lang="en-GB"/>
              <a:t>We have shown that the introduction of these technologies can substantially improve search engine recall over a test set of actual user queries, with no appreciable drop in precision.</a:t>
            </a:r>
            <a:endParaRPr/>
          </a:p>
          <a:p>
            <a:pPr indent="-311150" lvl="0" marL="457200" rtl="0" algn="l">
              <a:spcBef>
                <a:spcPts val="0"/>
              </a:spcBef>
              <a:spcAft>
                <a:spcPts val="0"/>
              </a:spcAft>
              <a:buSzPts val="1300"/>
              <a:buChar char="●"/>
            </a:pPr>
            <a:r>
              <a:rPr lang="en-GB"/>
              <a:t>Motivated by these results, these technologies will be deployed in the search infrastructure on </a:t>
            </a:r>
            <a:r>
              <a:rPr i="1" lang="en-GB"/>
              <a:t>dúchas.ie</a:t>
            </a:r>
            <a:r>
              <a:rPr lang="en-GB"/>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233" name="Google Shape;233;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Implement these language technologies within the full-text search on </a:t>
            </a:r>
            <a:r>
              <a:rPr i="1" lang="en-GB"/>
              <a:t>dúchas.ie</a:t>
            </a:r>
            <a:r>
              <a:rPr lang="en-GB"/>
              <a:t>:</a:t>
            </a:r>
            <a:endParaRPr/>
          </a:p>
          <a:p>
            <a:pPr indent="-298450" lvl="1" marL="914400" rtl="0" algn="l">
              <a:spcBef>
                <a:spcPts val="0"/>
              </a:spcBef>
              <a:spcAft>
                <a:spcPts val="0"/>
              </a:spcAft>
              <a:buSzPts val="1100"/>
              <a:buChar char="○"/>
            </a:pPr>
            <a:r>
              <a:rPr lang="en-GB"/>
              <a:t>Demutation and lemmatisation probably optional.</a:t>
            </a:r>
            <a:endParaRPr/>
          </a:p>
          <a:p>
            <a:pPr indent="-311150" lvl="0" marL="457200" rtl="0" algn="l">
              <a:spcBef>
                <a:spcPts val="0"/>
              </a:spcBef>
              <a:spcAft>
                <a:spcPts val="0"/>
              </a:spcAft>
              <a:buSzPts val="1300"/>
              <a:buChar char="●"/>
            </a:pPr>
            <a:r>
              <a:rPr lang="en-GB"/>
              <a:t>Experiment with a more domain-specific MT system.</a:t>
            </a:r>
            <a:endParaRPr/>
          </a:p>
          <a:p>
            <a:pPr indent="-311150" lvl="0" marL="457200" rtl="0" algn="l">
              <a:spcBef>
                <a:spcPts val="0"/>
              </a:spcBef>
              <a:spcAft>
                <a:spcPts val="0"/>
              </a:spcAft>
              <a:buSzPts val="1300"/>
              <a:buChar char="●"/>
            </a:pPr>
            <a:r>
              <a:rPr lang="en-GB"/>
              <a:t>Apply this work to future digitisation projects.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Acknowledgements</a:t>
            </a:r>
            <a:endParaRPr/>
          </a:p>
        </p:txBody>
      </p:sp>
      <p:sp>
        <p:nvSpPr>
          <p:cNvPr id="239" name="Google Shape;239;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Dúchas project is funded by the Department of Culture, Heritage and the Gaeltacht with support from the National Lottery, University College Dublin, and the National Folklore Foundation, Ireland.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National Folklore Collection (dúchas.ie)</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One of the largest collections of folklore in Europe.</a:t>
            </a:r>
            <a:endParaRPr/>
          </a:p>
          <a:p>
            <a:pPr indent="-311150" lvl="0" marL="457200" rtl="0" algn="l">
              <a:spcBef>
                <a:spcPts val="0"/>
              </a:spcBef>
              <a:spcAft>
                <a:spcPts val="0"/>
              </a:spcAft>
              <a:buSzPts val="1300"/>
              <a:buChar char="●"/>
            </a:pPr>
            <a:r>
              <a:rPr lang="en-GB"/>
              <a:t>Material in Irish and English.</a:t>
            </a:r>
            <a:endParaRPr/>
          </a:p>
          <a:p>
            <a:pPr indent="-311150" lvl="0" marL="457200" rtl="0" algn="l">
              <a:spcBef>
                <a:spcPts val="0"/>
              </a:spcBef>
              <a:spcAft>
                <a:spcPts val="0"/>
              </a:spcAft>
              <a:buSzPts val="1300"/>
              <a:buChar char="●"/>
            </a:pPr>
            <a:r>
              <a:rPr lang="en-GB"/>
              <a:t>Collected in Ireland mostly during the 20th century.</a:t>
            </a:r>
            <a:endParaRPr/>
          </a:p>
          <a:p>
            <a:pPr indent="-311150" lvl="0" marL="457200" rtl="0" algn="l">
              <a:spcBef>
                <a:spcPts val="0"/>
              </a:spcBef>
              <a:spcAft>
                <a:spcPts val="0"/>
              </a:spcAft>
              <a:buSzPts val="1300"/>
              <a:buChar char="●"/>
            </a:pPr>
            <a:r>
              <a:rPr lang="en-GB"/>
              <a:t>Part of the collection was inscribed into the UNESCO </a:t>
            </a:r>
            <a:r>
              <a:rPr i="1" lang="en-GB"/>
              <a:t>Memory of the World Register</a:t>
            </a:r>
            <a:r>
              <a:rPr lang="en-GB"/>
              <a:t> in 2017.</a:t>
            </a:r>
            <a:endParaRPr/>
          </a:p>
          <a:p>
            <a:pPr indent="-311150" lvl="0" marL="457200" rtl="0" algn="l">
              <a:spcBef>
                <a:spcPts val="0"/>
              </a:spcBef>
              <a:spcAft>
                <a:spcPts val="0"/>
              </a:spcAft>
              <a:buSzPts val="1300"/>
              <a:buChar char="●"/>
            </a:pPr>
            <a:r>
              <a:rPr lang="en-GB"/>
              <a:t>Located in University College Dublin (UCD).</a:t>
            </a:r>
            <a:endParaRPr/>
          </a:p>
          <a:p>
            <a:pPr indent="-311150" lvl="0" marL="457200" rtl="0" algn="l">
              <a:spcBef>
                <a:spcPts val="0"/>
              </a:spcBef>
              <a:spcAft>
                <a:spcPts val="0"/>
              </a:spcAft>
              <a:buSzPts val="1300"/>
              <a:buChar char="●"/>
            </a:pPr>
            <a:r>
              <a:rPr lang="en-GB"/>
              <a:t>Its aim is to collect, preserve and disseminate the oral tradition of Ireland.</a:t>
            </a:r>
            <a:endParaRPr/>
          </a:p>
          <a:p>
            <a:pPr indent="-311150" lvl="0" marL="457200" rtl="0" algn="l">
              <a:spcBef>
                <a:spcPts val="0"/>
              </a:spcBef>
              <a:spcAft>
                <a:spcPts val="0"/>
              </a:spcAft>
              <a:buSzPts val="1300"/>
              <a:buChar char="●"/>
            </a:pPr>
            <a:r>
              <a:rPr lang="en-GB"/>
              <a:t>The </a:t>
            </a:r>
            <a:r>
              <a:rPr i="1" lang="en-GB"/>
              <a:t>Dúchas</a:t>
            </a:r>
            <a:r>
              <a:rPr lang="en-GB"/>
              <a:t> project was established in 2012 to digitise the collections and publish them online.</a:t>
            </a:r>
            <a:endParaRPr/>
          </a:p>
          <a:p>
            <a:pPr indent="-311150" lvl="0" marL="457200" rtl="0" algn="l">
              <a:spcBef>
                <a:spcPts val="0"/>
              </a:spcBef>
              <a:spcAft>
                <a:spcPts val="0"/>
              </a:spcAft>
              <a:buSzPts val="1300"/>
              <a:buChar char="●"/>
            </a:pPr>
            <a:r>
              <a:rPr lang="en-GB"/>
              <a:t>Dúchas is a collaboration between UCD and DCU.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Schools’ Collection</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 large collection of folklore stories collected from the school children throughout Ireland between 1937 and 1939 as part of a state-sponsored scheme.</a:t>
            </a:r>
            <a:endParaRPr/>
          </a:p>
          <a:p>
            <a:pPr indent="-311150" lvl="0" marL="457200" rtl="0" algn="l">
              <a:spcBef>
                <a:spcPts val="0"/>
              </a:spcBef>
              <a:spcAft>
                <a:spcPts val="0"/>
              </a:spcAft>
              <a:buSzPts val="1300"/>
              <a:buChar char="●"/>
            </a:pPr>
            <a:r>
              <a:rPr lang="en-GB"/>
              <a:t>The collection comprises approximately 740,000 manuscript pages.</a:t>
            </a:r>
            <a:endParaRPr/>
          </a:p>
          <a:p>
            <a:pPr indent="-311150" lvl="0" marL="457200" rtl="0" algn="l">
              <a:spcBef>
                <a:spcPts val="0"/>
              </a:spcBef>
              <a:spcAft>
                <a:spcPts val="0"/>
              </a:spcAft>
              <a:buSzPts val="1300"/>
              <a:buChar char="●"/>
            </a:pPr>
            <a:r>
              <a:rPr lang="en-GB"/>
              <a:t>Approximately 440,000 pages of the collection were digitised, manually indexed, and made available online on </a:t>
            </a:r>
            <a:r>
              <a:rPr i="1" lang="en-GB"/>
              <a:t>dúchas.ie</a:t>
            </a:r>
            <a:r>
              <a:rPr lang="en-GB"/>
              <a:t> between 2013–16.</a:t>
            </a:r>
            <a:endParaRPr/>
          </a:p>
          <a:p>
            <a:pPr indent="-311150" lvl="0" marL="457200" rtl="0" algn="l">
              <a:spcBef>
                <a:spcPts val="0"/>
              </a:spcBef>
              <a:spcAft>
                <a:spcPts val="0"/>
              </a:spcAft>
              <a:buSzPts val="1300"/>
              <a:buChar char="●"/>
            </a:pPr>
            <a:r>
              <a:rPr lang="en-GB"/>
              <a:t>About 79% of the stories on these pages are in English (348,822 stories) and about 21% are in Irish (95,511 stories).</a:t>
            </a:r>
            <a:endParaRPr/>
          </a:p>
          <a:p>
            <a:pPr indent="-311150" lvl="0" marL="457200" rtl="0" algn="l">
              <a:spcBef>
                <a:spcPts val="0"/>
              </a:spcBef>
              <a:spcAft>
                <a:spcPts val="0"/>
              </a:spcAft>
              <a:buSzPts val="1300"/>
              <a:buChar char="●"/>
            </a:pPr>
            <a:r>
              <a:rPr lang="en-GB"/>
              <a:t>These stories are enriched with various browsable metadata, e.g. title/excerpt, collector, informant, location, language.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topics index</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Stories in the </a:t>
            </a:r>
            <a:r>
              <a:rPr i="1" lang="en-GB"/>
              <a:t>Schools’ Collection</a:t>
            </a:r>
            <a:r>
              <a:rPr lang="en-GB"/>
              <a:t> are also indexed by topic.</a:t>
            </a:r>
            <a:endParaRPr/>
          </a:p>
          <a:p>
            <a:pPr indent="-311150" lvl="0" marL="457200" rtl="0" algn="l">
              <a:spcBef>
                <a:spcPts val="0"/>
              </a:spcBef>
              <a:spcAft>
                <a:spcPts val="0"/>
              </a:spcAft>
              <a:buSzPts val="1300"/>
              <a:buChar char="●"/>
            </a:pPr>
            <a:r>
              <a:rPr lang="en-GB"/>
              <a:t>Indexing was carried out by the collectors and by researchers in the </a:t>
            </a:r>
            <a:r>
              <a:rPr i="1" lang="en-GB"/>
              <a:t>Irish Folklore Commission</a:t>
            </a:r>
            <a:r>
              <a:rPr lang="en-GB"/>
              <a:t> (IFC).</a:t>
            </a:r>
            <a:endParaRPr/>
          </a:p>
          <a:p>
            <a:pPr indent="-311150" lvl="0" marL="457200" rtl="0" algn="l">
              <a:spcBef>
                <a:spcPts val="0"/>
              </a:spcBef>
              <a:spcAft>
                <a:spcPts val="0"/>
              </a:spcAft>
              <a:buSzPts val="1300"/>
              <a:buChar char="●"/>
            </a:pPr>
            <a:r>
              <a:rPr lang="en-GB"/>
              <a:t>55 general topic headings (e.g. </a:t>
            </a:r>
            <a:r>
              <a:rPr i="1" lang="en-GB"/>
              <a:t>a collection of riddles</a:t>
            </a:r>
            <a:r>
              <a:rPr lang="en-GB"/>
              <a:t>, </a:t>
            </a:r>
            <a:r>
              <a:rPr i="1" lang="en-GB"/>
              <a:t>local cures</a:t>
            </a:r>
            <a:r>
              <a:rPr lang="en-GB"/>
              <a:t>, </a:t>
            </a:r>
            <a:r>
              <a:rPr i="1" lang="en-GB"/>
              <a:t>the potato-crop</a:t>
            </a:r>
            <a:r>
              <a:rPr lang="en-GB"/>
              <a:t>, </a:t>
            </a:r>
            <a:r>
              <a:rPr i="1" lang="en-GB"/>
              <a:t>festival customs</a:t>
            </a:r>
            <a:r>
              <a:rPr lang="en-GB"/>
              <a:t>) from the IFC’s handbook entitled </a:t>
            </a:r>
            <a:r>
              <a:rPr i="1" lang="en-GB"/>
              <a:t>Irish Folklore and Tradition</a:t>
            </a:r>
            <a:r>
              <a:rPr lang="en-GB"/>
              <a:t>.</a:t>
            </a:r>
            <a:endParaRPr/>
          </a:p>
          <a:p>
            <a:pPr indent="-311150" lvl="0" marL="457200" rtl="0" algn="l">
              <a:spcBef>
                <a:spcPts val="0"/>
              </a:spcBef>
              <a:spcAft>
                <a:spcPts val="0"/>
              </a:spcAft>
              <a:buSzPts val="1300"/>
              <a:buChar char="●"/>
            </a:pPr>
            <a:r>
              <a:rPr i="1" lang="en-GB"/>
              <a:t>c.</a:t>
            </a:r>
            <a:r>
              <a:rPr lang="en-GB"/>
              <a:t>1,650 more specific topic headings (e.g. </a:t>
            </a:r>
            <a:r>
              <a:rPr i="1" lang="en-GB"/>
              <a:t>Fionn Mac Cumhaill</a:t>
            </a:r>
            <a:r>
              <a:rPr lang="en-GB"/>
              <a:t>, </a:t>
            </a:r>
            <a:r>
              <a:rPr i="1" lang="en-GB"/>
              <a:t>1798</a:t>
            </a:r>
            <a:r>
              <a:rPr lang="en-GB"/>
              <a:t>, </a:t>
            </a:r>
            <a:r>
              <a:rPr i="1" lang="en-GB"/>
              <a:t>warts</a:t>
            </a:r>
            <a:r>
              <a:rPr lang="en-GB"/>
              <a:t>).</a:t>
            </a:r>
            <a:endParaRPr/>
          </a:p>
          <a:p>
            <a:pPr indent="-311150" lvl="0" marL="457200" rtl="0" algn="l">
              <a:spcBef>
                <a:spcPts val="0"/>
              </a:spcBef>
              <a:spcAft>
                <a:spcPts val="0"/>
              </a:spcAft>
              <a:buSzPts val="1300"/>
              <a:buChar char="●"/>
            </a:pPr>
            <a:r>
              <a:rPr lang="en-GB"/>
              <a:t>Digitised by DCU in 2014.</a:t>
            </a:r>
            <a:endParaRPr/>
          </a:p>
          <a:p>
            <a:pPr indent="-311150" lvl="0" marL="457200" rtl="0" algn="l">
              <a:spcBef>
                <a:spcPts val="0"/>
              </a:spcBef>
              <a:spcAft>
                <a:spcPts val="0"/>
              </a:spcAft>
              <a:buSzPts val="1300"/>
              <a:buChar char="●"/>
            </a:pPr>
            <a:r>
              <a:rPr lang="en-GB"/>
              <a:t>Further refined in 2016 in conjunction with the DRI to 208 standardised topic headings (e.g. </a:t>
            </a:r>
            <a:r>
              <a:rPr i="1" lang="en-GB"/>
              <a:t>riddles</a:t>
            </a:r>
            <a:r>
              <a:rPr lang="en-GB"/>
              <a:t>, </a:t>
            </a:r>
            <a:r>
              <a:rPr i="1" lang="en-GB"/>
              <a:t>folk medicine</a:t>
            </a:r>
            <a:r>
              <a:rPr lang="en-GB"/>
              <a:t>, </a:t>
            </a:r>
            <a:r>
              <a:rPr i="1" lang="en-GB"/>
              <a:t>potatoes</a:t>
            </a:r>
            <a:r>
              <a:rPr lang="en-GB"/>
              <a:t>, </a:t>
            </a:r>
            <a:r>
              <a:rPr i="1" lang="en-GB"/>
              <a:t>events</a:t>
            </a:r>
            <a:r>
              <a:rPr lang="en-GB"/>
              <a:t>) and mapped to stories in the collection.</a:t>
            </a:r>
            <a:endParaRPr/>
          </a:p>
          <a:p>
            <a:pPr indent="-311150" lvl="0" marL="457200" rtl="0" algn="l">
              <a:spcBef>
                <a:spcPts val="0"/>
              </a:spcBef>
              <a:spcAft>
                <a:spcPts val="0"/>
              </a:spcAft>
              <a:buSzPts val="1300"/>
              <a:buChar char="●"/>
            </a:pPr>
            <a:r>
              <a:rPr lang="en-GB"/>
              <a:t>This index is a mixture of broad headings (e.g. </a:t>
            </a:r>
            <a:r>
              <a:rPr i="1" lang="en-GB"/>
              <a:t>supernatural and legendary beings</a:t>
            </a:r>
            <a:r>
              <a:rPr lang="en-GB"/>
              <a:t>, </a:t>
            </a:r>
            <a:r>
              <a:rPr i="1" lang="en-GB"/>
              <a:t>events</a:t>
            </a:r>
            <a:r>
              <a:rPr lang="en-GB"/>
              <a:t>, </a:t>
            </a:r>
            <a:r>
              <a:rPr i="1" lang="en-GB"/>
              <a:t>folk medicine</a:t>
            </a:r>
            <a:r>
              <a:rPr lang="en-GB"/>
              <a:t>) and narrow headings (e.g. </a:t>
            </a:r>
            <a:r>
              <a:rPr i="1" lang="en-GB"/>
              <a:t>banshees</a:t>
            </a:r>
            <a:r>
              <a:rPr lang="en-GB"/>
              <a:t>, </a:t>
            </a:r>
            <a:r>
              <a:rPr i="1" lang="en-GB"/>
              <a:t>Halloween</a:t>
            </a:r>
            <a:r>
              <a:rPr lang="en-GB"/>
              <a:t>, </a:t>
            </a:r>
            <a:r>
              <a:rPr i="1" lang="en-GB"/>
              <a:t>whooping-cough</a:t>
            </a:r>
            <a:r>
              <a:rPr lang="en-GB"/>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1029482" y="152400"/>
            <a:ext cx="7085037"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Crowdsourced transcriptions</a:t>
            </a:r>
            <a:endParaRPr/>
          </a:p>
        </p:txBody>
      </p:sp>
      <p:sp>
        <p:nvSpPr>
          <p:cNvPr id="122" name="Google Shape;122;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To facilitate full-text search of the collection, DCU initiated a project to crowdsource transcription of the Schools’ Collection manuscript pages using a custom-built web-based application open to anyone.</a:t>
            </a:r>
            <a:endParaRPr/>
          </a:p>
          <a:p>
            <a:pPr indent="-311150" lvl="0" marL="457200" rtl="0" algn="l">
              <a:spcBef>
                <a:spcPts val="0"/>
              </a:spcBef>
              <a:spcAft>
                <a:spcPts val="0"/>
              </a:spcAft>
              <a:buSzPts val="1300"/>
              <a:buChar char="●"/>
            </a:pPr>
            <a:r>
              <a:rPr lang="en-GB"/>
              <a:t>Conceived in part because of problems associated with because of the problems associated with performing optical character recognition on the pages of the collection, which contain a mix of handwriting styles, a mix of scripts (i.e. Latin and Insular Celtic), and a mix of languages (i.e. Irish English and prestandard Irish).</a:t>
            </a:r>
            <a:endParaRPr/>
          </a:p>
          <a:p>
            <a:pPr indent="-311150" lvl="0" marL="457200" rtl="0" algn="l">
              <a:spcBef>
                <a:spcPts val="0"/>
              </a:spcBef>
              <a:spcAft>
                <a:spcPts val="0"/>
              </a:spcAft>
              <a:buSzPts val="1300"/>
              <a:buChar char="●"/>
            </a:pPr>
            <a:r>
              <a:rPr lang="en-GB"/>
              <a:t>The project has been a success (See: next slide).</a:t>
            </a:r>
            <a:endParaRPr/>
          </a:p>
          <a:p>
            <a:pPr indent="-311150" lvl="0" marL="457200" rtl="0" algn="l">
              <a:spcBef>
                <a:spcPts val="0"/>
              </a:spcBef>
              <a:spcAft>
                <a:spcPts val="0"/>
              </a:spcAft>
              <a:buSzPts val="1300"/>
              <a:buChar char="●"/>
            </a:pPr>
            <a:r>
              <a:rPr lang="en-GB"/>
              <a:t>The </a:t>
            </a:r>
            <a:r>
              <a:rPr i="1" lang="en-GB"/>
              <a:t>dúchas.ie</a:t>
            </a:r>
            <a:r>
              <a:rPr lang="en-GB"/>
              <a:t> website now handles around 35,000 queries per month including around 16,000 full-text searches of the Schools’ Collection transcriptions.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0"/>
          <p:cNvPicPr preferRelativeResize="0"/>
          <p:nvPr/>
        </p:nvPicPr>
        <p:blipFill>
          <a:blip r:embed="rId3">
            <a:alphaModFix/>
          </a:blip>
          <a:stretch>
            <a:fillRect/>
          </a:stretch>
        </p:blipFill>
        <p:spPr>
          <a:xfrm>
            <a:off x="1029482" y="152400"/>
            <a:ext cx="7085037"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Information retrieval on dúchas.ie</a:t>
            </a:r>
            <a:endParaRPr/>
          </a:p>
        </p:txBody>
      </p:sp>
      <p:sp>
        <p:nvSpPr>
          <p:cNvPr id="133" name="Google Shape;13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 choice between browse based on metadata added manually by trained experts and full-text search of stories hand-written in 1930s and transcribed by untrained transcribers today.</a:t>
            </a:r>
            <a:endParaRPr/>
          </a:p>
          <a:p>
            <a:pPr indent="-311150" lvl="0" marL="457200" rtl="0" algn="l">
              <a:spcBef>
                <a:spcPts val="0"/>
              </a:spcBef>
              <a:spcAft>
                <a:spcPts val="0"/>
              </a:spcAft>
              <a:buSzPts val="1300"/>
              <a:buChar char="●"/>
            </a:pPr>
            <a:r>
              <a:rPr lang="en-GB"/>
              <a:t>Browse is more precise, but slower and more restrictive.</a:t>
            </a:r>
            <a:endParaRPr/>
          </a:p>
          <a:p>
            <a:pPr indent="-311150" lvl="0" marL="457200" rtl="0" algn="l">
              <a:spcBef>
                <a:spcPts val="0"/>
              </a:spcBef>
              <a:spcAft>
                <a:spcPts val="0"/>
              </a:spcAft>
              <a:buSzPts val="1300"/>
              <a:buChar char="●"/>
            </a:pPr>
            <a:r>
              <a:rPr lang="en-GB"/>
              <a:t>Search is simpler and preferred by users, but limited in a number of ways.</a:t>
            </a:r>
            <a:endParaRPr/>
          </a:p>
          <a:p>
            <a:pPr indent="-311150" lvl="0" marL="457200" rtl="0" algn="l">
              <a:spcBef>
                <a:spcPts val="0"/>
              </a:spcBef>
              <a:spcAft>
                <a:spcPts val="0"/>
              </a:spcAft>
              <a:buSzPts val="1300"/>
              <a:buChar char="●"/>
            </a:pPr>
            <a:r>
              <a:rPr lang="en-GB"/>
              <a:t>How to improve full-text search?</a:t>
            </a:r>
            <a:endParaRPr/>
          </a:p>
          <a:p>
            <a:pPr indent="-298450" lvl="1" marL="914400" rtl="0" algn="l">
              <a:spcBef>
                <a:spcPts val="0"/>
              </a:spcBef>
              <a:spcAft>
                <a:spcPts val="0"/>
              </a:spcAft>
              <a:buSzPts val="1100"/>
              <a:buChar char="○"/>
            </a:pPr>
            <a:r>
              <a:rPr lang="en-GB"/>
              <a:t>Language technology.</a:t>
            </a:r>
            <a:endParaRPr/>
          </a:p>
          <a:p>
            <a:pPr indent="-311150" lvl="0" marL="457200" rtl="0" algn="l">
              <a:spcBef>
                <a:spcPts val="0"/>
              </a:spcBef>
              <a:spcAft>
                <a:spcPts val="0"/>
              </a:spcAft>
              <a:buSzPts val="1300"/>
              <a:buChar char="●"/>
            </a:pPr>
            <a:r>
              <a:rPr lang="en-GB"/>
              <a:t>How to test value of improvements?</a:t>
            </a:r>
            <a:endParaRPr/>
          </a:p>
          <a:p>
            <a:pPr indent="-298450" lvl="1" marL="914400" rtl="0" algn="l">
              <a:spcBef>
                <a:spcPts val="0"/>
              </a:spcBef>
              <a:spcAft>
                <a:spcPts val="0"/>
              </a:spcAft>
              <a:buSzPts val="1100"/>
              <a:buChar char="○"/>
            </a:pPr>
            <a:r>
              <a:rPr lang="en-GB"/>
              <a:t>The topics index.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